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798" r:id="rId2"/>
    <p:sldMasterId id="2147483805" r:id="rId3"/>
  </p:sldMasterIdLst>
  <p:notesMasterIdLst>
    <p:notesMasterId r:id="rId9"/>
  </p:notesMasterIdLst>
  <p:sldIdLst>
    <p:sldId id="363" r:id="rId4"/>
    <p:sldId id="436" r:id="rId5"/>
    <p:sldId id="453" r:id="rId6"/>
    <p:sldId id="456" r:id="rId7"/>
    <p:sldId id="457" r:id="rId8"/>
  </p:sldIdLst>
  <p:sldSz cx="9144000" cy="6858000" type="screen4x3"/>
  <p:notesSz cx="6805613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Chang" initials="J" lastIdx="7" clrIdx="0"/>
  <p:cmAuthor id="1" name="jackchen" initials="u" lastIdx="7" clrIdx="1">
    <p:extLst>
      <p:ext uri="{19B8F6BF-5375-455C-9EA6-DF929625EA0E}">
        <p15:presenceInfo xmlns:p15="http://schemas.microsoft.com/office/powerpoint/2012/main" userId="jackch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2819" autoAdjust="0"/>
  </p:normalViewPr>
  <p:slideViewPr>
    <p:cSldViewPr>
      <p:cViewPr varScale="1">
        <p:scale>
          <a:sx n="104" d="100"/>
          <a:sy n="104" d="100"/>
        </p:scale>
        <p:origin x="17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n-ming chang" userId="78fd644af0df9797" providerId="LiveId" clId="{917BDA57-1A60-4DC9-84AD-0C8F92DA50F1}"/>
    <pc:docChg chg="modSld">
      <pc:chgData name="chin-ming chang" userId="78fd644af0df9797" providerId="LiveId" clId="{917BDA57-1A60-4DC9-84AD-0C8F92DA50F1}" dt="2018-05-16T22:37:54.554" v="1"/>
      <pc:docMkLst>
        <pc:docMk/>
      </pc:docMkLst>
      <pc:sldChg chg="modSp delCm">
        <pc:chgData name="chin-ming chang" userId="78fd644af0df9797" providerId="LiveId" clId="{917BDA57-1A60-4DC9-84AD-0C8F92DA50F1}" dt="2018-05-16T22:37:54.554" v="1"/>
        <pc:sldMkLst>
          <pc:docMk/>
          <pc:sldMk cId="2039407677" sldId="423"/>
        </pc:sldMkLst>
        <pc:graphicFrameChg chg="mod">
          <ac:chgData name="chin-ming chang" userId="78fd644af0df9797" providerId="LiveId" clId="{917BDA57-1A60-4DC9-84AD-0C8F92DA50F1}" dt="2018-05-16T22:37:49.605" v="0" actId="207"/>
          <ac:graphicFrameMkLst>
            <pc:docMk/>
            <pc:sldMk cId="2039407677" sldId="423"/>
            <ac:graphicFrameMk id="7" creationId="{0D6ADD30-37D3-40AE-86B4-BB829C43874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53A5E-7361-41B1-BA35-341308B20AE7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E11B0-D86F-44E1-9960-D6FCD1EDD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181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8A079E-A86D-461A-A20E-13F6FE5E5A3A}" type="slidenum">
              <a:rPr lang="en-US" altLang="zh-TW"/>
              <a:pPr/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7208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F641-073B-45BA-AA76-7269023E1A1C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A11F-5121-4F95-B6E2-F699D7B0EE6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F641-073B-45BA-AA76-7269023E1A1C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A11F-5121-4F95-B6E2-F699D7B0E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F641-073B-45BA-AA76-7269023E1A1C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A11F-5121-4F95-B6E2-F699D7B0E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cover b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53694" cy="688385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06414" y="3942865"/>
            <a:ext cx="8274321" cy="825003"/>
          </a:xfrm>
          <a:prstGeom prst="rect">
            <a:avLst/>
          </a:prstGeom>
        </p:spPr>
        <p:txBody>
          <a:bodyPr wrap="square" lIns="0" tIns="45720" rIns="0" bIns="45720" anchor="ctr">
            <a:noAutofit/>
          </a:bodyPr>
          <a:lstStyle>
            <a:lvl1pPr algn="l">
              <a:defRPr sz="2800" b="0" spc="300">
                <a:solidFill>
                  <a:schemeClr val="bg1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21933" y="5067693"/>
            <a:ext cx="8258530" cy="45296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100" spc="300" dirty="0">
                <a:solidFill>
                  <a:schemeClr val="bg1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9CDD9F8-2FA3-4D48-B4C0-5B82045DAB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3" y="1494116"/>
            <a:ext cx="3749621" cy="147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12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68" y="582507"/>
            <a:ext cx="8521065" cy="72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4380908" y="6492875"/>
            <a:ext cx="338868" cy="365125"/>
          </a:xfrm>
        </p:spPr>
        <p:txBody>
          <a:bodyPr/>
          <a:lstStyle/>
          <a:p>
            <a:fld id="{99921478-9A63-450E-8942-C240FE31B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431578" y="6483925"/>
            <a:ext cx="5952712" cy="36512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TaiMed Biologics Confidential &amp; Proprietary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432000" y="1368000"/>
            <a:ext cx="8280000" cy="50400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="" xmlns:a16="http://schemas.microsoft.com/office/drawing/2014/main" id="{692C3343-E135-4B3D-A6CC-A99E8E20DE89}"/>
              </a:ext>
            </a:extLst>
          </p:cNvPr>
          <p:cNvCxnSpPr/>
          <p:nvPr userDrawn="1"/>
        </p:nvCxnSpPr>
        <p:spPr>
          <a:xfrm>
            <a:off x="431578" y="6483923"/>
            <a:ext cx="3604845" cy="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286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2 text b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5000" cy="68580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506413" y="2489326"/>
            <a:ext cx="8301990" cy="187934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3000" b="0" spc="300">
                <a:solidFill>
                  <a:schemeClr val="accent1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="" xmlns:a16="http://schemas.microsoft.com/office/drawing/2014/main" id="{52A0C636-015A-4EA6-A510-88087CD275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380908" y="6492875"/>
            <a:ext cx="338868" cy="365125"/>
          </a:xfrm>
        </p:spPr>
        <p:txBody>
          <a:bodyPr/>
          <a:lstStyle/>
          <a:p>
            <a:fld id="{99921478-9A63-450E-8942-C240FE31B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431578" y="6483925"/>
            <a:ext cx="5952712" cy="36512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TaiMed Biologics Confidential &amp; Proprietary </a:t>
            </a:r>
          </a:p>
        </p:txBody>
      </p:sp>
      <p:cxnSp>
        <p:nvCxnSpPr>
          <p:cNvPr id="7" name="直線接點 6">
            <a:extLst>
              <a:ext uri="{FF2B5EF4-FFF2-40B4-BE49-F238E27FC236}">
                <a16:creationId xmlns="" xmlns:a16="http://schemas.microsoft.com/office/drawing/2014/main" id="{692C3343-E135-4B3D-A6CC-A99E8E20DE89}"/>
              </a:ext>
            </a:extLst>
          </p:cNvPr>
          <p:cNvCxnSpPr/>
          <p:nvPr userDrawn="1"/>
        </p:nvCxnSpPr>
        <p:spPr>
          <a:xfrm>
            <a:off x="431578" y="6483923"/>
            <a:ext cx="3604845" cy="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FD977213-436A-496D-A59A-0756FE3051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392" y="6583151"/>
            <a:ext cx="73373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7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573" y="1816946"/>
            <a:ext cx="4055428" cy="4389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1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8627" y="1816946"/>
            <a:ext cx="4059936" cy="43912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1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390640" y="6379419"/>
            <a:ext cx="1203446" cy="36512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0E2D7E66-D731-4318-8B14-EB0E7CE36BE8}" type="datetime1">
              <a:rPr lang="en-US" altLang="zh-TW" smtClean="0">
                <a:solidFill>
                  <a:prstClr val="black"/>
                </a:solidFill>
              </a:rPr>
              <a:pPr/>
              <a:t>12/5/2018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="" xmlns:a16="http://schemas.microsoft.com/office/drawing/2014/main" id="{D3503BEF-7A02-4CBF-9A27-E0C2092515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380908" y="6492875"/>
            <a:ext cx="338868" cy="365125"/>
          </a:xfrm>
        </p:spPr>
        <p:txBody>
          <a:bodyPr/>
          <a:lstStyle/>
          <a:p>
            <a:fld id="{99921478-9A63-450E-8942-C240FE31B1C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直線接點 10">
            <a:extLst>
              <a:ext uri="{FF2B5EF4-FFF2-40B4-BE49-F238E27FC236}">
                <a16:creationId xmlns="" xmlns:a16="http://schemas.microsoft.com/office/drawing/2014/main" id="{7CF08879-2FEE-441F-994A-D22D964B9F36}"/>
              </a:ext>
            </a:extLst>
          </p:cNvPr>
          <p:cNvCxnSpPr/>
          <p:nvPr userDrawn="1"/>
        </p:nvCxnSpPr>
        <p:spPr>
          <a:xfrm>
            <a:off x="431578" y="6483923"/>
            <a:ext cx="3604845" cy="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9">
            <a:extLst>
              <a:ext uri="{FF2B5EF4-FFF2-40B4-BE49-F238E27FC236}">
                <a16:creationId xmlns="" xmlns:a16="http://schemas.microsoft.com/office/drawing/2014/main" id="{87BEE419-2E4E-4F57-903D-09A7955CE6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1578" y="6483925"/>
            <a:ext cx="5952712" cy="36512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TaiMed Biologics Confidential &amp; Proprietary 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="" xmlns:a16="http://schemas.microsoft.com/office/drawing/2014/main" id="{692C3343-E135-4B3D-A6CC-A99E8E20DE89}"/>
              </a:ext>
            </a:extLst>
          </p:cNvPr>
          <p:cNvCxnSpPr/>
          <p:nvPr userDrawn="1"/>
        </p:nvCxnSpPr>
        <p:spPr>
          <a:xfrm>
            <a:off x="440855" y="6477297"/>
            <a:ext cx="3604845" cy="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006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="" xmlns:a16="http://schemas.microsoft.com/office/drawing/2014/main" id="{E43E85C3-6103-4240-9D29-9E3D2CD4FB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380908" y="6492875"/>
            <a:ext cx="338868" cy="365125"/>
          </a:xfrm>
        </p:spPr>
        <p:txBody>
          <a:bodyPr/>
          <a:lstStyle/>
          <a:p>
            <a:fld id="{99921478-9A63-450E-8942-C240FE31B1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2" descr="logo">
            <a:extLst>
              <a:ext uri="{FF2B5EF4-FFF2-40B4-BE49-F238E27FC236}">
                <a16:creationId xmlns="" xmlns:a16="http://schemas.microsoft.com/office/drawing/2014/main" id="{2732F5A6-9DE2-4AD7-9EC9-570E69E30C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435" y="6584998"/>
            <a:ext cx="961382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796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2828" y="85098"/>
            <a:ext cx="5793971" cy="1143000"/>
          </a:xfrm>
          <a:prstGeom prst="rect">
            <a:avLst/>
          </a:prstGeom>
          <a:solidFill>
            <a:schemeClr val="bg1">
              <a:alpha val="28000"/>
            </a:schemeClr>
          </a:solidFill>
        </p:spPr>
        <p:txBody>
          <a:bodyPr/>
          <a:lstStyle>
            <a:lvl1pPr algn="r">
              <a:lnSpc>
                <a:spcPct val="150000"/>
              </a:lnSpc>
              <a:defRPr sz="3200">
                <a:solidFill>
                  <a:srgbClr val="A22A3F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2622" y="1493870"/>
            <a:ext cx="7634177" cy="4525963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000"/>
            </a:lvl1pPr>
            <a:lvl2pPr marL="914400" indent="-457200">
              <a:buFont typeface="Arial" panose="020B0604020202020204" pitchFamily="34" charset="0"/>
              <a:buChar char="•"/>
              <a:defRPr sz="18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48468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22A3F"/>
                </a:solidFill>
              </a:defRPr>
            </a:lvl1pPr>
          </a:lstStyle>
          <a:p>
            <a:fld id="{2F1370E0-E705-42BF-B8DF-1A2AC44FD8DC}" type="slidenum">
              <a:rPr lang="fr-CA" smtClean="0"/>
              <a:pPr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86373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4097"/>
            <a:ext cx="7772400" cy="681036"/>
          </a:xfrm>
        </p:spPr>
        <p:txBody>
          <a:bodyPr/>
          <a:lstStyle>
            <a:lvl1pPr algn="ctr"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28955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65300" y="6416675"/>
            <a:ext cx="5562600" cy="365125"/>
          </a:xfrm>
        </p:spPr>
        <p:txBody>
          <a:bodyPr/>
          <a:lstStyle>
            <a:lvl1pPr algn="ctr">
              <a:defRPr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extLst/>
          </a:lstStyle>
          <a:p>
            <a:pPr>
              <a:defRPr/>
            </a:pPr>
            <a:r>
              <a:rPr lang="en-US" altLang="zh-TW" dirty="0"/>
              <a:t>TaiMed Biologics</a:t>
            </a:r>
            <a:endParaRPr lang="zh-TW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391274"/>
            <a:ext cx="457200" cy="365125"/>
          </a:xfrm>
        </p:spPr>
        <p:txBody>
          <a:bodyPr/>
          <a:lstStyle>
            <a:lvl1pPr>
              <a:defRPr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extLst/>
          </a:lstStyle>
          <a:p>
            <a:pPr>
              <a:defRPr/>
            </a:pPr>
            <a:fld id="{10FE617F-C922-48F8-BCF0-24EE49F6EC65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grpSp>
        <p:nvGrpSpPr>
          <p:cNvPr id="6" name="Group 67"/>
          <p:cNvGrpSpPr/>
          <p:nvPr userDrawn="1"/>
        </p:nvGrpSpPr>
        <p:grpSpPr>
          <a:xfrm>
            <a:off x="6928073" y="6442750"/>
            <a:ext cx="1606324" cy="312974"/>
            <a:chOff x="6659799" y="6340365"/>
            <a:chExt cx="1606324" cy="346842"/>
          </a:xfrm>
        </p:grpSpPr>
        <p:pic>
          <p:nvPicPr>
            <p:cNvPr id="7" name="Picture 2" descr="D:\Documents\Administration\Form\TMB logo .jpg"/>
            <p:cNvPicPr>
              <a:picLocks noChangeAspect="1" noChangeArrowheads="1"/>
            </p:cNvPicPr>
            <p:nvPr/>
          </p:nvPicPr>
          <p:blipFill>
            <a:blip r:embed="rId2" cstate="print"/>
            <a:srcRect l="3555" t="9202" r="6181" b="7605"/>
            <a:stretch>
              <a:fillRect/>
            </a:stretch>
          </p:blipFill>
          <p:spPr bwMode="auto">
            <a:xfrm>
              <a:off x="7598979" y="6340365"/>
              <a:ext cx="667144" cy="312420"/>
            </a:xfrm>
            <a:prstGeom prst="rect">
              <a:avLst/>
            </a:prstGeom>
            <a:noFill/>
          </p:spPr>
        </p:pic>
        <p:sp>
          <p:nvSpPr>
            <p:cNvPr id="8" name="矩形 6"/>
            <p:cNvSpPr/>
            <p:nvPr/>
          </p:nvSpPr>
          <p:spPr>
            <a:xfrm>
              <a:off x="6659799" y="6350198"/>
              <a:ext cx="1041656" cy="33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b="1" dirty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中裕新藥</a:t>
              </a:r>
              <a:endParaRPr lang="zh-TW" altLang="en-US" sz="16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3285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dirty="0"/>
              <a:t>TaiMed Biologics</a:t>
            </a:r>
            <a:endParaRPr lang="zh-TW" altLang="en-US" dirty="0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E57B96F-BFAD-44F0-94AE-E86EA329D93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34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F641-073B-45BA-AA76-7269023E1A1C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A11F-5121-4F95-B6E2-F699D7B0E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F641-073B-45BA-AA76-7269023E1A1C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A11F-5121-4F95-B6E2-F699D7B0EE6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F641-073B-45BA-AA76-7269023E1A1C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A11F-5121-4F95-B6E2-F699D7B0E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F641-073B-45BA-AA76-7269023E1A1C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A11F-5121-4F95-B6E2-F699D7B0EE6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F641-073B-45BA-AA76-7269023E1A1C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A11F-5121-4F95-B6E2-F699D7B0E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F641-073B-45BA-AA76-7269023E1A1C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A11F-5121-4F95-B6E2-F699D7B0E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F641-073B-45BA-AA76-7269023E1A1C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A11F-5121-4F95-B6E2-F699D7B0E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3AE3F641-073B-45BA-AA76-7269023E1A1C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472DA11F-5121-4F95-B6E2-F699D7B0E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AE3F641-073B-45BA-AA76-7269023E1A1C}" type="datetimeFigureOut">
              <a:rPr lang="zh-TW" altLang="en-US" smtClean="0"/>
              <a:pPr/>
              <a:t>2018/12/5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72DA11F-5121-4F95-B6E2-F699D7B0E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9" y="582507"/>
            <a:ext cx="8521065" cy="108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4402566" y="6379419"/>
            <a:ext cx="338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rgbClr val="400090"/>
                </a:solidFill>
                <a:latin typeface="+mn-lt"/>
              </a:defRPr>
            </a:lvl1pPr>
          </a:lstStyle>
          <a:p>
            <a:fld id="{99921478-9A63-450E-8942-C240FE31B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idx="1"/>
          </p:nvPr>
        </p:nvSpPr>
        <p:spPr>
          <a:xfrm>
            <a:off x="516574" y="1812935"/>
            <a:ext cx="8301990" cy="43804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977213-436A-496D-A59A-0756FE30510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501" y="6583260"/>
            <a:ext cx="73373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1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030A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030A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030A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030A0"/>
          </a:solidFill>
          <a:latin typeface="Calibri" pitchFamily="34" charset="0"/>
        </a:defRPr>
      </a:lvl9pPr>
    </p:titleStyle>
    <p:bodyStyle>
      <a:lvl1pPr marL="233363" indent="-233363" algn="l" rtl="0" eaLnBrk="1" fontAlgn="base" hangingPunct="1">
        <a:spcBef>
          <a:spcPts val="0"/>
        </a:spcBef>
        <a:spcAft>
          <a:spcPts val="600"/>
        </a:spcAft>
        <a:buClrTx/>
        <a:buFont typeface="Wingdings" pitchFamily="2" charset="2"/>
        <a:buChar char="§"/>
        <a:defRPr sz="2000" b="0" kern="1200">
          <a:solidFill>
            <a:srgbClr val="333333"/>
          </a:solidFill>
          <a:latin typeface="+mn-lt"/>
          <a:ea typeface="+mn-ea"/>
          <a:cs typeface="+mn-cs"/>
        </a:defRPr>
      </a:lvl1pPr>
      <a:lvl2pPr marL="457200" indent="-223838" algn="l" rtl="0" eaLnBrk="1" fontAlgn="base" hangingPunct="1">
        <a:spcBef>
          <a:spcPts val="0"/>
        </a:spcBef>
        <a:spcAft>
          <a:spcPts val="600"/>
        </a:spcAft>
        <a:buClrTx/>
        <a:buSzPct val="80000"/>
        <a:buFont typeface="Calibri" pitchFamily="34" charset="0"/>
        <a:buChar char="›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690563" indent="-233363" algn="l" rtl="0" eaLnBrk="1" fontAlgn="base" hangingPunct="1">
        <a:spcBef>
          <a:spcPts val="0"/>
        </a:spcBef>
        <a:spcAft>
          <a:spcPts val="600"/>
        </a:spcAft>
        <a:buClrTx/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854075" indent="-163513" algn="l" rtl="0" eaLnBrk="1" fontAlgn="base" hangingPunct="1">
        <a:spcBef>
          <a:spcPts val="0"/>
        </a:spcBef>
        <a:spcAft>
          <a:spcPts val="600"/>
        </a:spcAft>
        <a:buClrTx/>
        <a:buFont typeface="Calibri" pitchFamily="34" charset="0"/>
        <a:buChar char="–"/>
        <a:defRPr sz="1200" kern="1200">
          <a:solidFill>
            <a:srgbClr val="333333"/>
          </a:solidFill>
          <a:latin typeface="+mn-lt"/>
          <a:ea typeface="+mn-ea"/>
          <a:cs typeface="+mn-cs"/>
        </a:defRPr>
      </a:lvl4pPr>
      <a:lvl5pPr marL="1025525" indent="-171450" algn="l" rtl="0" eaLnBrk="1" fontAlgn="base" hangingPunct="1">
        <a:spcBef>
          <a:spcPts val="0"/>
        </a:spcBef>
        <a:spcAft>
          <a:spcPts val="600"/>
        </a:spcAft>
        <a:buClrTx/>
        <a:buFont typeface="Wingdings" pitchFamily="2" charset="2"/>
        <a:buChar char="§"/>
        <a:defRPr sz="11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10000"/>
              </a:schemeClr>
            </a:gs>
            <a:gs pos="100000">
              <a:schemeClr val="tx2">
                <a:lumMod val="2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140230"/>
            <a:ext cx="7772400" cy="72337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049867"/>
            <a:ext cx="7772400" cy="530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8542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extLst/>
          </a:lstStyle>
          <a:p>
            <a:pPr>
              <a:defRPr/>
            </a:pPr>
            <a:r>
              <a:rPr lang="en-US" altLang="zh-TW" dirty="0"/>
              <a:t>TaiMed Biologics</a:t>
            </a:r>
            <a:endParaRPr lang="zh-TW" alt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pPr>
              <a:defRPr/>
            </a:pPr>
            <a:fld id="{ACEA628A-C442-4355-A8BA-FA1A179C62EA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4525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FFFF00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alibri" pitchFamily="34" charset="0"/>
          <a:ea typeface="新細明體"/>
          <a:cs typeface="新細明體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alibri" pitchFamily="34" charset="0"/>
          <a:ea typeface="新細明體"/>
          <a:cs typeface="新細明體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alibri" pitchFamily="34" charset="0"/>
          <a:ea typeface="新細明體"/>
          <a:cs typeface="新細明體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alibri" pitchFamily="34" charset="0"/>
          <a:ea typeface="新細明體"/>
          <a:cs typeface="新細明體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alibri" pitchFamily="34" charset="0"/>
          <a:ea typeface="新細明體"/>
          <a:cs typeface="新細明體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alibri" pitchFamily="34" charset="0"/>
          <a:ea typeface="新細明體"/>
          <a:cs typeface="新細明體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alibri" pitchFamily="34" charset="0"/>
          <a:ea typeface="新細明體"/>
          <a:cs typeface="新細明體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alibri" pitchFamily="34" charset="0"/>
          <a:ea typeface="新細明體"/>
          <a:cs typeface="新細明體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683581" y="709613"/>
            <a:ext cx="7763507" cy="757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kumimoji="0" lang="en-US" altLang="zh-TW" sz="4800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5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中裕新藥股份有限公司</a:t>
            </a:r>
            <a:endParaRPr lang="en-US" altLang="zh-TW" sz="54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kumimoji="0" lang="en-US" altLang="zh-TW" sz="3600" b="1" dirty="0">
                <a:solidFill>
                  <a:srgbClr val="FFFF00"/>
                </a:solidFill>
                <a:latin typeface="+mj-lt"/>
                <a:ea typeface="標楷體" panose="03000509000000000000" pitchFamily="65" charset="-120"/>
              </a:rPr>
              <a:t>(TaiMed Biologics, Inc.)</a:t>
            </a:r>
          </a:p>
          <a:p>
            <a:pPr algn="ctr"/>
            <a:endParaRPr lang="en-US" altLang="zh-TW" sz="36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6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6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6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2018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kumimoji="0" lang="en-US" altLang="zh-TW" sz="3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5" name="Picture 5" descr="C:\Users\JCWANG\Desktop\TMBdraft\LOGO\letter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2854" y="6232124"/>
            <a:ext cx="1654946" cy="5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38BAC-93CE-410E-96A8-A7A0B248BC70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0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107504" y="476672"/>
            <a:ext cx="8694988" cy="56515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altLang="zh-TW" sz="2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2019</a:t>
            </a:r>
            <a:r>
              <a:rPr lang="zh-TW" altLang="en-US" sz="2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年重要研發營運</a:t>
            </a:r>
            <a:r>
              <a:rPr lang="zh-TW" altLang="en-US" sz="2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目標</a:t>
            </a:r>
            <a:endParaRPr lang="en-US" altLang="zh-TW" sz="28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1560" y="1268760"/>
            <a:ext cx="79928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Trogarzo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近期向歐洲藥品管理局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(EMA)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提出藥證申請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同意可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採加速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審查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同意可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延遲兒童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臨床試驗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Trogarzo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將以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IV Push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新劑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型在美國執行臨床試驗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(2019 Q1)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，完成後以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Label extension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方式申請上市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TMB-365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將與美國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FDA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舉行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Pre IND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，確認後進行臨床一期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試驗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(2019 Q1)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Bi-specific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執行臨床一期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試驗（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2019 Q1)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TMB-607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持續進行臨床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試驗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="" xmlns:a16="http://schemas.microsoft.com/office/drawing/2014/main" id="{396FFD3B-910F-4CD7-827C-A62E3505EB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16675"/>
            <a:ext cx="353888" cy="365125"/>
          </a:xfrm>
        </p:spPr>
        <p:txBody>
          <a:bodyPr/>
          <a:lstStyle/>
          <a:p>
            <a:r>
              <a:rPr lang="en-US" sz="1400" dirty="0" smtClean="0"/>
              <a:t>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92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681036"/>
          </a:xfrm>
        </p:spPr>
        <p:txBody>
          <a:bodyPr/>
          <a:lstStyle/>
          <a:p>
            <a:pPr algn="ctr"/>
            <a:r>
              <a:rPr lang="en-US" altLang="zh-TW" sz="2800" b="1" dirty="0" err="1">
                <a:latin typeface="標楷體" panose="03000509000000000000" pitchFamily="65" charset="-120"/>
              </a:rPr>
              <a:t>Trogarzo</a:t>
            </a:r>
            <a:r>
              <a:rPr lang="zh-TW" altLang="en-US" sz="2800" b="1" dirty="0">
                <a:latin typeface="標楷體" panose="03000509000000000000" pitchFamily="65" charset="-120"/>
              </a:rPr>
              <a:t>市場</a:t>
            </a:r>
            <a:r>
              <a:rPr lang="zh-TW" altLang="en-US" sz="2800" b="1" dirty="0" smtClean="0">
                <a:latin typeface="標楷體" panose="03000509000000000000" pitchFamily="65" charset="-120"/>
              </a:rPr>
              <a:t>銷售</a:t>
            </a:r>
            <a:endParaRPr lang="en-US" sz="2800" b="1" dirty="0">
              <a:latin typeface="標楷體" panose="03000509000000000000" pitchFamily="65" charset="-12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340768"/>
            <a:ext cx="7916416" cy="494357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2880"/>
              </a:lnSpc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zh-TW" altLang="en-US" sz="80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依照行銷夥伴</a:t>
            </a:r>
            <a:r>
              <a:rPr lang="en-US" altLang="zh-TW" sz="8000" dirty="0" err="1" smtClean="0">
                <a:solidFill>
                  <a:schemeClr val="tx1"/>
                </a:solidFill>
                <a:latin typeface="標楷體" panose="03000509000000000000" pitchFamily="65" charset="-120"/>
              </a:rPr>
              <a:t>Theratechnologies</a:t>
            </a:r>
            <a:r>
              <a:rPr lang="zh-TW" altLang="en-US" sz="80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公司</a:t>
            </a:r>
            <a:r>
              <a:rPr lang="en-US" altLang="zh-TW" sz="8000" dirty="0" smtClean="0">
                <a:latin typeface="標楷體" panose="03000509000000000000" pitchFamily="65" charset="-120"/>
              </a:rPr>
              <a:t>11</a:t>
            </a:r>
            <a:r>
              <a:rPr lang="zh-TW" altLang="en-US" sz="8000" dirty="0" smtClean="0">
                <a:latin typeface="標楷體" panose="03000509000000000000" pitchFamily="65" charset="-120"/>
              </a:rPr>
              <a:t>月公司簡報</a:t>
            </a:r>
            <a:endParaRPr lang="en-US" altLang="zh-TW" sz="8000" dirty="0" smtClean="0">
              <a:latin typeface="標楷體" panose="03000509000000000000" pitchFamily="65" charset="-120"/>
            </a:endParaRPr>
          </a:p>
          <a:p>
            <a:pPr marL="68263" indent="0">
              <a:lnSpc>
                <a:spcPts val="2880"/>
              </a:lnSpc>
              <a:spcBef>
                <a:spcPts val="1200"/>
              </a:spcBef>
              <a:buNone/>
            </a:pPr>
            <a:r>
              <a:rPr lang="zh-TW" altLang="en-US" sz="8000" dirty="0">
                <a:latin typeface="標楷體" panose="03000509000000000000" pitchFamily="65" charset="-120"/>
              </a:rPr>
              <a:t> </a:t>
            </a:r>
            <a:r>
              <a:rPr lang="zh-TW" altLang="en-US" sz="8000" dirty="0" smtClean="0">
                <a:latin typeface="標楷體" panose="03000509000000000000" pitchFamily="65" charset="-120"/>
              </a:rPr>
              <a:t>  美國地區公</a:t>
            </a:r>
            <a:r>
              <a:rPr lang="zh-TW" altLang="en-US" sz="8000" dirty="0">
                <a:latin typeface="標楷體" panose="03000509000000000000" pitchFamily="65" charset="-120"/>
              </a:rPr>
              <a:t>私立保險</a:t>
            </a:r>
            <a:r>
              <a:rPr lang="zh-TW" altLang="en-US" sz="8000" dirty="0" smtClean="0">
                <a:latin typeface="標楷體" panose="03000509000000000000" pitchFamily="65" charset="-120"/>
              </a:rPr>
              <a:t>涵蓋率已達</a:t>
            </a:r>
            <a:r>
              <a:rPr lang="en-US" altLang="zh-TW" sz="8000" dirty="0" smtClean="0">
                <a:latin typeface="標楷體" panose="03000509000000000000" pitchFamily="65" charset="-120"/>
              </a:rPr>
              <a:t>80</a:t>
            </a:r>
            <a:r>
              <a:rPr lang="zh-TW" altLang="en-US" sz="8000" dirty="0" smtClean="0">
                <a:latin typeface="標楷體" panose="03000509000000000000" pitchFamily="65" charset="-120"/>
              </a:rPr>
              <a:t>％</a:t>
            </a:r>
            <a:endParaRPr lang="en-US" altLang="zh-TW" sz="8000" dirty="0" smtClean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>
              <a:lnSpc>
                <a:spcPts val="2880"/>
              </a:lnSpc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zh-TW" altLang="en-US" sz="80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相關銷售佈局及進度</a:t>
            </a:r>
            <a:r>
              <a:rPr lang="zh-TW" altLang="en-US" sz="80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狀況</a:t>
            </a:r>
            <a:endParaRPr lang="en-US" altLang="zh-TW" sz="8000" dirty="0" smtClean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marL="442913" indent="-374650">
              <a:lnSpc>
                <a:spcPts val="2880"/>
              </a:lnSpc>
              <a:spcBef>
                <a:spcPts val="1200"/>
              </a:spcBef>
              <a:buNone/>
            </a:pPr>
            <a:r>
              <a:rPr lang="zh-TW" altLang="en-US" sz="8000" dirty="0">
                <a:latin typeface="標楷體" panose="03000509000000000000" pitchFamily="65" charset="-120"/>
              </a:rPr>
              <a:t> </a:t>
            </a:r>
            <a:r>
              <a:rPr lang="zh-TW" altLang="en-US" sz="8000" dirty="0" smtClean="0">
                <a:latin typeface="標楷體" panose="03000509000000000000" pitchFamily="65" charset="-120"/>
              </a:rPr>
              <a:t>  上市銷售</a:t>
            </a:r>
            <a:r>
              <a:rPr lang="zh-TW" altLang="en-US" sz="80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初期一、兩年較原先預期成長速度緩慢，但四、五年後銷售高峰預期目標並未改變。美國地區銷售高峰長期使用人數目標為</a:t>
            </a:r>
            <a:r>
              <a:rPr lang="en-US" altLang="zh-TW" sz="80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5,000</a:t>
            </a:r>
            <a:r>
              <a:rPr lang="zh-TW" altLang="en-US" sz="80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人。</a:t>
            </a:r>
            <a:endParaRPr lang="en-US" altLang="zh-TW" sz="8000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marL="0" indent="0">
              <a:buNone/>
            </a:pPr>
            <a:endParaRPr lang="en-US" sz="80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zh-TW" altLang="en-US" sz="8000" dirty="0"/>
              <a:t>依照行銷夥伴</a:t>
            </a:r>
            <a:r>
              <a:rPr lang="en-US" altLang="zh-TW" sz="8000" dirty="0" err="1"/>
              <a:t>Theratechnologies</a:t>
            </a:r>
            <a:r>
              <a:rPr lang="zh-TW" altLang="en-US" sz="8000" dirty="0" smtClean="0"/>
              <a:t>公司</a:t>
            </a:r>
            <a:r>
              <a:rPr lang="en-US" altLang="zh-TW" sz="8000" dirty="0" smtClean="0"/>
              <a:t>10</a:t>
            </a:r>
            <a:r>
              <a:rPr lang="zh-TW" altLang="en-US" sz="8000" dirty="0" smtClean="0"/>
              <a:t>月法說會資訊，</a:t>
            </a:r>
            <a:endParaRPr lang="en-US" altLang="zh-TW" sz="8000" dirty="0" smtClean="0"/>
          </a:p>
          <a:p>
            <a:pPr marL="0" indent="0">
              <a:buNone/>
            </a:pPr>
            <a:r>
              <a:rPr lang="zh-TW" altLang="en-US" sz="8000" dirty="0"/>
              <a:t> </a:t>
            </a:r>
            <a:r>
              <a:rPr lang="zh-TW" altLang="en-US" sz="8000" dirty="0" smtClean="0"/>
              <a:t>       短期而言，</a:t>
            </a:r>
            <a:r>
              <a:rPr lang="en-US" altLang="zh-TW" sz="8000" dirty="0" err="1" smtClean="0"/>
              <a:t>Trogarzo</a:t>
            </a:r>
            <a:r>
              <a:rPr lang="zh-TW" altLang="en-US" sz="8000" dirty="0" smtClean="0"/>
              <a:t>上市一年後銷售將超過其產品</a:t>
            </a:r>
            <a:r>
              <a:rPr lang="en-US" altLang="zh-TW" sz="8000" dirty="0" smtClean="0"/>
              <a:t>EGRIFA</a:t>
            </a:r>
            <a:r>
              <a:rPr lang="zh-TW" altLang="en-US" sz="8000" dirty="0" smtClean="0"/>
              <a:t>。</a:t>
            </a:r>
            <a:endParaRPr lang="en-US" altLang="zh-TW" sz="8000" dirty="0" smtClean="0"/>
          </a:p>
          <a:p>
            <a:pPr marL="0" indent="0">
              <a:buNone/>
            </a:pPr>
            <a:r>
              <a:rPr lang="zh-TW" altLang="en-US" sz="8000" dirty="0"/>
              <a:t> </a:t>
            </a:r>
            <a:r>
              <a:rPr lang="zh-TW" altLang="en-US" sz="8000" dirty="0" smtClean="0"/>
              <a:t>       長期而言，</a:t>
            </a:r>
            <a:r>
              <a:rPr lang="en-US" altLang="zh-TW" sz="8000" dirty="0" err="1" smtClean="0"/>
              <a:t>Trogarzo</a:t>
            </a:r>
            <a:r>
              <a:rPr lang="zh-TW" altLang="en-US" sz="8000" dirty="0" smtClean="0"/>
              <a:t>銷售金額將是</a:t>
            </a:r>
            <a:r>
              <a:rPr lang="en-US" altLang="zh-TW" sz="8000" dirty="0" smtClean="0"/>
              <a:t>EGRIFA</a:t>
            </a:r>
            <a:r>
              <a:rPr lang="zh-TW" altLang="en-US" sz="8000" dirty="0" smtClean="0"/>
              <a:t>的五倍</a:t>
            </a:r>
            <a:endParaRPr lang="en-US" sz="8000" dirty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1000" b="1" dirty="0"/>
              <a:t>Years post-launch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fr-CA" dirty="0"/>
          </a:p>
          <a:p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CC9B40-1D2B-4B4D-B13B-6A4680A550C7}" type="slidenum">
              <a:rPr lang="fr-CA" smtClean="0"/>
              <a:pPr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314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44582" y="213286"/>
            <a:ext cx="7772400" cy="681036"/>
          </a:xfrm>
        </p:spPr>
        <p:txBody>
          <a:bodyPr/>
          <a:lstStyle/>
          <a:p>
            <a:r>
              <a:rPr lang="zh-TW" altLang="en-US" b="1" dirty="0" smtClean="0"/>
              <a:t>竹北廠進度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6571" y="1066800"/>
            <a:ext cx="8608423" cy="5289550"/>
          </a:xfrm>
        </p:spPr>
        <p:txBody>
          <a:bodyPr/>
          <a:lstStyle/>
          <a:p>
            <a:r>
              <a:rPr lang="en-US" altLang="zh-TW" sz="2400" dirty="0"/>
              <a:t>2017</a:t>
            </a:r>
            <a:r>
              <a:rPr lang="zh-TW" altLang="en-US" sz="2400" dirty="0"/>
              <a:t>年</a:t>
            </a:r>
            <a:r>
              <a:rPr lang="en-US" altLang="zh-TW" sz="2400" dirty="0"/>
              <a:t>6</a:t>
            </a:r>
            <a:r>
              <a:rPr lang="zh-TW" altLang="en-US" sz="2400" dirty="0"/>
              <a:t>月進行動土典禮。</a:t>
            </a:r>
            <a:endParaRPr lang="en-US" altLang="zh-TW" sz="2400" dirty="0"/>
          </a:p>
          <a:p>
            <a:r>
              <a:rPr lang="en-US" altLang="zh-TW" sz="2400" dirty="0"/>
              <a:t>2017</a:t>
            </a:r>
            <a:r>
              <a:rPr lang="zh-TW" altLang="en-US" sz="2400" dirty="0"/>
              <a:t>年</a:t>
            </a:r>
            <a:r>
              <a:rPr lang="en-US" altLang="zh-TW" sz="2400" dirty="0"/>
              <a:t>11</a:t>
            </a:r>
            <a:r>
              <a:rPr lang="zh-TW" altLang="en-US" sz="2400" dirty="0"/>
              <a:t>月完成上樑典禮。</a:t>
            </a:r>
            <a:endParaRPr lang="en-US" altLang="zh-TW" sz="2400" dirty="0"/>
          </a:p>
          <a:p>
            <a:r>
              <a:rPr lang="en-US" altLang="zh-TW" sz="2400" dirty="0"/>
              <a:t>2018</a:t>
            </a:r>
            <a:r>
              <a:rPr lang="zh-TW" altLang="en-US" sz="2400" dirty="0"/>
              <a:t>年</a:t>
            </a:r>
            <a:r>
              <a:rPr lang="en-US" altLang="zh-TW" sz="2400" dirty="0"/>
              <a:t>2</a:t>
            </a:r>
            <a:r>
              <a:rPr lang="zh-TW" altLang="en-US" sz="2400" dirty="0"/>
              <a:t>月正式取得建物使用執照。</a:t>
            </a:r>
            <a:endParaRPr lang="en-US" altLang="zh-TW" sz="2400" dirty="0"/>
          </a:p>
          <a:p>
            <a:r>
              <a:rPr lang="en-US" altLang="zh-TW" sz="2400" dirty="0"/>
              <a:t>2018</a:t>
            </a:r>
            <a:r>
              <a:rPr lang="zh-TW" altLang="en-US" sz="2400" dirty="0"/>
              <a:t>年</a:t>
            </a:r>
            <a:r>
              <a:rPr lang="en-US" altLang="zh-TW" sz="2400" dirty="0"/>
              <a:t>3</a:t>
            </a:r>
            <a:r>
              <a:rPr lang="zh-TW" altLang="en-US" sz="2400" dirty="0"/>
              <a:t>月開始進行製程區域的機電及內裝工程。總投資金額為新台幣</a:t>
            </a:r>
            <a:r>
              <a:rPr lang="en-US" altLang="zh-TW" sz="2400" dirty="0"/>
              <a:t>10</a:t>
            </a:r>
            <a:r>
              <a:rPr lang="zh-TW" altLang="en-US" sz="2400" dirty="0"/>
              <a:t>億元。</a:t>
            </a:r>
            <a:endParaRPr lang="en-US" altLang="zh-TW" sz="2400" dirty="0"/>
          </a:p>
          <a:p>
            <a:r>
              <a:rPr lang="zh-TW" altLang="en-US" sz="2400" dirty="0"/>
              <a:t>預計製程區域將</a:t>
            </a:r>
            <a:r>
              <a:rPr lang="zh-TW" altLang="en-US" sz="2400" dirty="0" smtClean="0"/>
              <a:t>於</a:t>
            </a:r>
            <a:r>
              <a:rPr lang="en-US" altLang="zh-TW" sz="2400" dirty="0" smtClean="0"/>
              <a:t>2019</a:t>
            </a:r>
            <a:r>
              <a:rPr lang="zh-TW" altLang="en-US" sz="2400" dirty="0" smtClean="0"/>
              <a:t>年初正式</a:t>
            </a:r>
            <a:r>
              <a:rPr lang="zh-TW" altLang="en-US" sz="2400" dirty="0"/>
              <a:t>完工。</a:t>
            </a:r>
            <a:endParaRPr lang="en-US" altLang="zh-TW" sz="24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FE617F-C922-48F8-BCF0-24EE49F6EC65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FB881B5-99D7-4EA9-8AAF-DE88F5C37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72094"/>
            <a:ext cx="2668426" cy="2001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9">
            <a:extLst>
              <a:ext uri="{FF2B5EF4-FFF2-40B4-BE49-F238E27FC236}">
                <a16:creationId xmlns="" xmlns:a16="http://schemas.microsoft.com/office/drawing/2014/main" id="{C72B917E-D4E7-4F9D-8F4E-7B86E89B66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00" y="4172094"/>
            <a:ext cx="2668425" cy="2001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文字方塊 4">
            <a:extLst>
              <a:ext uri="{FF2B5EF4-FFF2-40B4-BE49-F238E27FC236}">
                <a16:creationId xmlns="" xmlns:a16="http://schemas.microsoft.com/office/drawing/2014/main" id="{117CB558-B989-48B0-BE69-3167007207D6}"/>
              </a:ext>
            </a:extLst>
          </p:cNvPr>
          <p:cNvSpPr txBox="1"/>
          <p:nvPr/>
        </p:nvSpPr>
        <p:spPr>
          <a:xfrm>
            <a:off x="4083915" y="6306360"/>
            <a:ext cx="914400" cy="32657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Arial" charset="0"/>
              </a:rPr>
              <a:t>10/2017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新細明體" panose="02020500000000000000" pitchFamily="18" charset="-120"/>
              <a:cs typeface="Arial" charset="0"/>
            </a:endParaRPr>
          </a:p>
        </p:txBody>
      </p:sp>
      <p:sp>
        <p:nvSpPr>
          <p:cNvPr id="8" name="文字方塊 10">
            <a:extLst>
              <a:ext uri="{FF2B5EF4-FFF2-40B4-BE49-F238E27FC236}">
                <a16:creationId xmlns="" xmlns:a16="http://schemas.microsoft.com/office/drawing/2014/main" id="{8725253A-E58F-451D-B9F7-D8C711F2B58E}"/>
              </a:ext>
            </a:extLst>
          </p:cNvPr>
          <p:cNvSpPr txBox="1"/>
          <p:nvPr/>
        </p:nvSpPr>
        <p:spPr>
          <a:xfrm>
            <a:off x="942479" y="6306360"/>
            <a:ext cx="914400" cy="32657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Arial" charset="0"/>
              </a:rPr>
              <a:t>9/2017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新細明體" panose="02020500000000000000" pitchFamily="18" charset="-120"/>
              <a:cs typeface="Arial" charset="0"/>
            </a:endParaRPr>
          </a:p>
        </p:txBody>
      </p:sp>
      <p:pic>
        <p:nvPicPr>
          <p:cNvPr id="9" name="圖片 6">
            <a:extLst>
              <a:ext uri="{FF2B5EF4-FFF2-40B4-BE49-F238E27FC236}">
                <a16:creationId xmlns="" xmlns:a16="http://schemas.microsoft.com/office/drawing/2014/main" id="{DBBE53EA-CD0A-4B0E-98E7-F3824A6157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r="3259"/>
          <a:stretch/>
        </p:blipFill>
        <p:spPr>
          <a:xfrm>
            <a:off x="6122623" y="4091328"/>
            <a:ext cx="2748964" cy="2107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文字方塊 4">
            <a:extLst>
              <a:ext uri="{FF2B5EF4-FFF2-40B4-BE49-F238E27FC236}">
                <a16:creationId xmlns="" xmlns:a16="http://schemas.microsoft.com/office/drawing/2014/main" id="{DCD45D32-B36A-4B6E-8FCD-C3E062619EA2}"/>
              </a:ext>
            </a:extLst>
          </p:cNvPr>
          <p:cNvSpPr txBox="1"/>
          <p:nvPr/>
        </p:nvSpPr>
        <p:spPr>
          <a:xfrm>
            <a:off x="7123795" y="6306360"/>
            <a:ext cx="914400" cy="32657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新細明體" panose="02020500000000000000" pitchFamily="18" charset="-120"/>
                <a:cs typeface="Arial" charset="0"/>
              </a:rPr>
              <a:t>4/2018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新細明體" panose="02020500000000000000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72400" cy="681036"/>
          </a:xfrm>
        </p:spPr>
        <p:txBody>
          <a:bodyPr/>
          <a:lstStyle/>
          <a:p>
            <a:r>
              <a:rPr lang="zh-TW" altLang="en-US" b="1" dirty="0" smtClean="0"/>
              <a:t>第二委外生產計劃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772816"/>
            <a:ext cx="7344816" cy="1944216"/>
          </a:xfrm>
        </p:spPr>
        <p:txBody>
          <a:bodyPr/>
          <a:lstStyle/>
          <a:p>
            <a:pPr marL="68263" indent="0">
              <a:buNone/>
            </a:pPr>
            <a:r>
              <a:rPr lang="zh-TW" altLang="en-US" sz="3600" dirty="0" smtClean="0"/>
              <a:t>考慮未來美國、歐洲或其他地區</a:t>
            </a:r>
            <a:r>
              <a:rPr lang="en-US" altLang="zh-TW" sz="3600" dirty="0" err="1" smtClean="0"/>
              <a:t>Trogarzo</a:t>
            </a:r>
            <a:r>
              <a:rPr lang="zh-TW" altLang="en-US" sz="3600" dirty="0" smtClean="0"/>
              <a:t>銷售之長期供應，以及生產成本競爭力之考量，現已規劃進行第二 個委外生產 </a:t>
            </a:r>
            <a:r>
              <a:rPr lang="en-US" altLang="zh-TW" sz="3600" dirty="0" smtClean="0"/>
              <a:t>CMO</a:t>
            </a:r>
            <a:r>
              <a:rPr lang="zh-TW" altLang="en-US" sz="3600" dirty="0" smtClean="0"/>
              <a:t>計劃，將於適當時機公布。</a:t>
            </a:r>
            <a:endParaRPr lang="en-US" altLang="zh-TW" sz="36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FE617F-C922-48F8-BCF0-24EE49F6EC65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地鐵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地鐵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Yahoo! 4">
  <a:themeElements>
    <a:clrScheme name="Yahoo 1309 1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400090"/>
      </a:accent1>
      <a:accent2>
        <a:srgbClr val="0000FF"/>
      </a:accent2>
      <a:accent3>
        <a:srgbClr val="7A00A7"/>
      </a:accent3>
      <a:accent4>
        <a:srgbClr val="7300FF"/>
      </a:accent4>
      <a:accent5>
        <a:srgbClr val="0082FF"/>
      </a:accent5>
      <a:accent6>
        <a:srgbClr val="9600FF"/>
      </a:accent6>
      <a:hlink>
        <a:srgbClr val="400090"/>
      </a:hlink>
      <a:folHlink>
        <a:srgbClr val="7A00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000000"/>
          </a:solidFill>
        </a:ln>
      </a:spPr>
      <a:bodyPr rtlCol="0" anchor="t">
        <a:normAutofit/>
      </a:bodyPr>
      <a:lstStyle>
        <a:defPPr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normAutofit/>
      </a:bodyPr>
      <a:lstStyle>
        <a:defPPr>
          <a:defRPr sz="16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 bwMode="auto">
        <a:noFill/>
        <a:ln w="9525">
          <a:solidFill>
            <a:schemeClr val="tx1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wrap="none" anchor="ctr"/>
      <a:lstStyle>
        <a:defPPr algn="ctr" eaLnBrk="0" hangingPunct="0">
          <a:defRPr sz="2800" b="1" dirty="0"/>
        </a:defPPr>
      </a:lstStyle>
    </a:spDef>
  </a:objectDefaults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4805</TotalTime>
  <Words>342</Words>
  <Application>Microsoft Office PowerPoint</Application>
  <PresentationFormat>如螢幕大小 (4:3)</PresentationFormat>
  <Paragraphs>51</Paragraphs>
  <Slides>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5</vt:i4>
      </vt:variant>
    </vt:vector>
  </HeadingPairs>
  <TitlesOfParts>
    <vt:vector size="21" baseType="lpstr">
      <vt:lpstr>微軟正黑體</vt:lpstr>
      <vt:lpstr>新細明體</vt:lpstr>
      <vt:lpstr>標楷體</vt:lpstr>
      <vt:lpstr>Arial</vt:lpstr>
      <vt:lpstr>Calibri</vt:lpstr>
      <vt:lpstr>Consolas</vt:lpstr>
      <vt:lpstr>Corbel</vt:lpstr>
      <vt:lpstr>Tahoma</vt:lpstr>
      <vt:lpstr>Times New Roman</vt:lpstr>
      <vt:lpstr>Verdana</vt:lpstr>
      <vt:lpstr>Wingdings</vt:lpstr>
      <vt:lpstr>Wingdings 2</vt:lpstr>
      <vt:lpstr>Wingdings 3</vt:lpstr>
      <vt:lpstr>地鐵</vt:lpstr>
      <vt:lpstr>Yahoo! 4</vt:lpstr>
      <vt:lpstr>1_Metro</vt:lpstr>
      <vt:lpstr>PowerPoint 簡報</vt:lpstr>
      <vt:lpstr>PowerPoint 簡報</vt:lpstr>
      <vt:lpstr>Trogarzo市場銷售</vt:lpstr>
      <vt:lpstr>竹北廠進度</vt:lpstr>
      <vt:lpstr>第二委外生產計劃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mhchen</dc:creator>
  <cp:lastModifiedBy>jackchen</cp:lastModifiedBy>
  <cp:revision>429</cp:revision>
  <dcterms:created xsi:type="dcterms:W3CDTF">2014-02-17T03:23:18Z</dcterms:created>
  <dcterms:modified xsi:type="dcterms:W3CDTF">2018-12-05T04:08:13Z</dcterms:modified>
</cp:coreProperties>
</file>